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8" r:id="rId5"/>
    <p:sldId id="258" r:id="rId6"/>
    <p:sldId id="259" r:id="rId7"/>
    <p:sldId id="260" r:id="rId8"/>
    <p:sldId id="266" r:id="rId9"/>
    <p:sldId id="262" r:id="rId10"/>
    <p:sldId id="263" r:id="rId11"/>
    <p:sldId id="267" r:id="rId12"/>
    <p:sldId id="264" r:id="rId13"/>
    <p:sldId id="265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 snapToGrid="0"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806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1663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359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9909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760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887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5331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6874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1399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422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9330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7157D-9815-4467-B5F2-3CE7C2501555}" type="datetimeFigureOut">
              <a:rPr lang="uk-UA" smtClean="0"/>
              <a:pPr/>
              <a:t>27.04.2017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F674-8471-4A68-9C45-A50FDCD0A2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8614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9485"/>
            <a:ext cx="9144000" cy="2950880"/>
          </a:xfrm>
        </p:spPr>
        <p:txBody>
          <a:bodyPr>
            <a:noAutofit/>
          </a:bodyPr>
          <a:lstStyle/>
          <a:p>
            <a:r>
              <a:rPr lang="uk-UA" b="1" dirty="0" smtClean="0"/>
              <a:t>Навчальна програма з трудового навчання</a:t>
            </a:r>
            <a:br>
              <a:rPr lang="uk-UA" b="1" dirty="0" smtClean="0"/>
            </a:br>
            <a:r>
              <a:rPr lang="uk-UA" b="1" dirty="0" smtClean="0"/>
              <a:t>2017</a:t>
            </a:r>
            <a:endParaRPr lang="uk-UA" b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289356"/>
            <a:ext cx="7307036" cy="1130243"/>
          </a:xfrm>
        </p:spPr>
        <p:txBody>
          <a:bodyPr>
            <a:noAutofit/>
          </a:bodyPr>
          <a:lstStyle/>
          <a:p>
            <a:r>
              <a:rPr lang="uk-UA" sz="3200" b="1" dirty="0"/>
              <a:t>Як скласти календарно-тематичне планування </a:t>
            </a:r>
          </a:p>
        </p:txBody>
      </p:sp>
      <p:sp>
        <p:nvSpPr>
          <p:cNvPr id="4" name="Підзаголовок 2"/>
          <p:cNvSpPr txBox="1">
            <a:spLocks/>
          </p:cNvSpPr>
          <p:nvPr/>
        </p:nvSpPr>
        <p:spPr>
          <a:xfrm>
            <a:off x="1143000" y="4685450"/>
            <a:ext cx="6858000" cy="11819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100" b="1" dirty="0" err="1" smtClean="0"/>
              <a:t>Медвідь</a:t>
            </a:r>
            <a:r>
              <a:rPr lang="uk-UA" sz="2100" b="1" dirty="0" smtClean="0"/>
              <a:t> Ольга Юріївна,</a:t>
            </a:r>
            <a:endParaRPr lang="uk-UA" sz="2100" b="1" dirty="0"/>
          </a:p>
          <a:p>
            <a:r>
              <a:rPr lang="uk-UA" sz="2100" b="1" dirty="0" smtClean="0"/>
              <a:t>учитель </a:t>
            </a:r>
            <a:r>
              <a:rPr lang="uk-UA" sz="2100" b="1" dirty="0"/>
              <a:t>трудового навчання </a:t>
            </a:r>
            <a:r>
              <a:rPr lang="uk-UA" sz="2100" b="1" dirty="0" err="1" smtClean="0"/>
              <a:t>Кролевецької</a:t>
            </a:r>
            <a:r>
              <a:rPr lang="uk-UA" sz="2100" b="1" dirty="0" smtClean="0"/>
              <a:t> спеціалізованої школи І-ІІІ ступенів №3</a:t>
            </a:r>
            <a:endParaRPr lang="uk-UA" sz="2100" b="1" dirty="0"/>
          </a:p>
        </p:txBody>
      </p:sp>
    </p:spTree>
    <p:extLst>
      <p:ext uri="{BB962C8B-B14F-4D97-AF65-F5344CB8AC3E}">
        <p14:creationId xmlns:p14="http://schemas.microsoft.com/office/powerpoint/2010/main" xmlns="" val="15666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133894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Зразки трансформування очікувань в теми та питання до уроку </a:t>
            </a:r>
            <a:endParaRPr lang="uk-UA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" y="1171973"/>
            <a:ext cx="457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Очікування в навчальній програмі</a:t>
            </a:r>
            <a:endParaRPr lang="uk-U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85657" y="1305031"/>
            <a:ext cx="400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Формулювання теми</a:t>
            </a:r>
            <a:endParaRPr lang="uk-UA" sz="2400" b="1" dirty="0"/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4572000" y="1436913"/>
            <a:ext cx="54429" cy="5421087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>
            <a:off x="0" y="1992086"/>
            <a:ext cx="9144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" y="2100939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Учень знайомиться з правилами внутрішнього розпорядку навчальної майстерні  та елементами технологічної діяльності.</a:t>
            </a:r>
          </a:p>
          <a:p>
            <a:r>
              <a:rPr lang="uk-UA" sz="2000" b="1" i="1" dirty="0"/>
              <a:t>Визначає у співпраці з учителем та іншими учнями алгоритм взаємодії в майстерні.</a:t>
            </a:r>
            <a:endParaRPr lang="uk-UA" sz="2000" b="1" dirty="0"/>
          </a:p>
          <a:p>
            <a:endParaRPr lang="uk-UA" sz="2000" b="1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4626429" y="218254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/>
              <a:t>Правила внутрішнього розпорядку в навчальній майстерні та елементи технологічної діяльності. Правила безпечної праці.</a:t>
            </a:r>
            <a:endParaRPr lang="ru-RU" sz="2000" b="1" dirty="0"/>
          </a:p>
        </p:txBody>
      </p:sp>
      <p:cxnSp>
        <p:nvCxnSpPr>
          <p:cNvPr id="12" name="Пряма сполучна лінія 11"/>
          <p:cNvCxnSpPr/>
          <p:nvPr/>
        </p:nvCxnSpPr>
        <p:spPr>
          <a:xfrm>
            <a:off x="0" y="4365171"/>
            <a:ext cx="9144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кутник 12"/>
          <p:cNvSpPr/>
          <p:nvPr/>
        </p:nvSpPr>
        <p:spPr>
          <a:xfrm>
            <a:off x="16711" y="4455429"/>
            <a:ext cx="3055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Знає етапи проектування.</a:t>
            </a:r>
            <a:endParaRPr lang="uk-UA" sz="20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4659086" y="4426002"/>
            <a:ext cx="4343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Поняття про проектування.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Етапи проектування. </a:t>
            </a:r>
            <a:endParaRPr lang="uk-UA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0" y="5344886"/>
            <a:ext cx="9144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кутник 15"/>
          <p:cNvSpPr/>
          <p:nvPr/>
        </p:nvSpPr>
        <p:spPr>
          <a:xfrm>
            <a:off x="0" y="541233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Називає конструкційні матеріали необхідні для виготовлення запланованого виробу.</a:t>
            </a:r>
            <a:endParaRPr lang="uk-UA" sz="20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4610100" y="5463552"/>
            <a:ext cx="4533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Добір та підготовка конструкційних матеріалів (тканина та </a:t>
            </a:r>
            <a:r>
              <a:rPr lang="uk-UA" sz="2000" b="1" dirty="0" err="1" smtClean="0"/>
              <a:t>синтепон</a:t>
            </a:r>
            <a:r>
              <a:rPr lang="uk-UA" sz="2000" b="1" dirty="0" smtClean="0"/>
              <a:t>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71974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95400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Уточнення годин та остаточний розподіл годин</a:t>
            </a:r>
            <a:endParaRPr lang="uk-UA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91703"/>
          <a:ext cx="9151192" cy="56662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16000"/>
                <a:gridCol w="1016000"/>
                <a:gridCol w="1016000"/>
                <a:gridCol w="1016000"/>
                <a:gridCol w="116840"/>
                <a:gridCol w="906352"/>
                <a:gridCol w="850020"/>
                <a:gridCol w="165980"/>
                <a:gridCol w="1016000"/>
                <a:gridCol w="1016000"/>
                <a:gridCol w="1016000"/>
              </a:tblGrid>
              <a:tr h="598102">
                <a:tc>
                  <a:txBody>
                    <a:bodyPr/>
                    <a:lstStyle/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3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4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6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7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8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побутової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самообслуговування</a:t>
                      </a:r>
                      <a:endParaRPr lang="ru-RU" sz="1400" dirty="0"/>
                    </a:p>
                  </a:txBody>
                  <a:tcPr/>
                </a:tc>
              </a:tr>
              <a:tr h="715907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Гольниця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М’яка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пласка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іграшка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Серветка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Панно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Прикраса з бісеру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Брелок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Торбинка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дрібничок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Лялька-мотанка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95162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обробки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текстильних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матеріалів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ручним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способом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обробки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текстильних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матеріалів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ручним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способом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Додаткова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виготовлення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аплікації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виготовлення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вишитих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виробів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початковими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лічильними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декоративними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швами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виготовлення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аплікації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текстильних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природних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матеріалів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Додаткова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виготовлення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вишитих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виробів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виготовлення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виробів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бісеру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виготовлення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виробів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бісеру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обробки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текстильних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матеріалів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машинним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способом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Додаткова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виготовлення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вишитих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виробів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виготовлення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ляльки-мотанки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Додаткова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виготовлення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вишитих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виробів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953">
                <a:tc gridSpan="11">
                  <a:txBody>
                    <a:bodyPr/>
                    <a:lstStyle/>
                    <a:p>
                      <a:pPr algn="ctr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Очікувані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навчально-пізнавальної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учнів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7693">
                <a:tc>
                  <a:txBody>
                    <a:bodyPr/>
                    <a:lstStyle/>
                    <a:p>
                      <a:r>
                        <a:rPr lang="uk-UA" strike="sngStrike" baseline="0" dirty="0" smtClean="0"/>
                        <a:t>8 </a:t>
                      </a:r>
                      <a:r>
                        <a:rPr lang="uk-UA" strike="sngStrike" baseline="0" dirty="0" err="1" smtClean="0"/>
                        <a:t>год</a:t>
                      </a:r>
                      <a:endParaRPr lang="ru-RU" strike="sng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trike="sngStrike" baseline="0" dirty="0" smtClean="0"/>
                        <a:t>8 </a:t>
                      </a:r>
                      <a:r>
                        <a:rPr lang="uk-UA" strike="sngStrike" baseline="0" dirty="0" err="1" smtClean="0"/>
                        <a:t>год</a:t>
                      </a:r>
                      <a:endParaRPr lang="ru-RU" strike="sngStrik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8 </a:t>
                      </a:r>
                      <a:r>
                        <a:rPr lang="uk-UA" dirty="0" err="1" smtClean="0"/>
                        <a:t>год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8 </a:t>
                      </a:r>
                      <a:r>
                        <a:rPr lang="uk-UA" dirty="0" err="1" smtClean="0"/>
                        <a:t>год</a:t>
                      </a:r>
                      <a:endParaRPr lang="ru-RU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8 </a:t>
                      </a:r>
                      <a:r>
                        <a:rPr lang="uk-UA" dirty="0" err="1" smtClean="0"/>
                        <a:t>год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8 </a:t>
                      </a:r>
                      <a:r>
                        <a:rPr lang="uk-UA" dirty="0" err="1" smtClean="0"/>
                        <a:t>год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trike="sngStrike" baseline="0" dirty="0" smtClean="0"/>
                        <a:t>8 </a:t>
                      </a:r>
                      <a:r>
                        <a:rPr lang="uk-UA" strike="sngStrike" baseline="0" dirty="0" err="1" smtClean="0"/>
                        <a:t>год</a:t>
                      </a:r>
                      <a:endParaRPr lang="ru-RU" strike="sngStrik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8 </a:t>
                      </a:r>
                      <a:r>
                        <a:rPr lang="uk-UA" dirty="0" err="1" smtClean="0"/>
                        <a:t>год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 </a:t>
                      </a:r>
                      <a:r>
                        <a:rPr lang="uk-UA" dirty="0" err="1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598102">
                <a:tc>
                  <a:txBody>
                    <a:bodyPr/>
                    <a:lstStyle/>
                    <a:p>
                      <a:r>
                        <a:rPr lang="uk-UA" dirty="0" smtClean="0"/>
                        <a:t>6 </a:t>
                      </a:r>
                      <a:r>
                        <a:rPr lang="uk-UA" dirty="0" err="1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 </a:t>
                      </a:r>
                      <a:r>
                        <a:rPr lang="uk-UA" dirty="0" err="1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 </a:t>
                      </a:r>
                      <a:r>
                        <a:rPr lang="uk-UA" dirty="0" err="1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 </a:t>
                      </a:r>
                      <a:r>
                        <a:rPr lang="uk-UA" dirty="0" err="1" smtClean="0"/>
                        <a:t>год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dirty="0" smtClean="0"/>
                        <a:t>8 </a:t>
                      </a:r>
                      <a:r>
                        <a:rPr lang="uk-UA" dirty="0" err="1" smtClean="0"/>
                        <a:t>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dirty="0" smtClean="0"/>
                        <a:t>8 </a:t>
                      </a:r>
                      <a:r>
                        <a:rPr lang="uk-UA" dirty="0" err="1" smtClean="0"/>
                        <a:t>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 </a:t>
                      </a:r>
                      <a:r>
                        <a:rPr lang="uk-UA" dirty="0" err="1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 </a:t>
                      </a:r>
                      <a:r>
                        <a:rPr lang="uk-UA" dirty="0" err="1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 </a:t>
                      </a:r>
                      <a:r>
                        <a:rPr lang="uk-UA" dirty="0" err="1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9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5997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Вигляд календарного плану</a:t>
            </a:r>
            <a:endParaRPr lang="uk-UA" b="1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8634056"/>
              </p:ext>
            </p:extLst>
          </p:nvPr>
        </p:nvGraphicFramePr>
        <p:xfrm>
          <a:off x="0" y="724277"/>
          <a:ext cx="9144000" cy="5773633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17153"/>
                <a:gridCol w="7042902"/>
                <a:gridCol w="624690"/>
                <a:gridCol w="112504"/>
                <a:gridCol w="374539"/>
                <a:gridCol w="332924"/>
                <a:gridCol w="109490"/>
                <a:gridCol w="129798"/>
              </a:tblGrid>
              <a:tr h="7256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№ з/п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Тема уроку та її зміст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rowSpan="2">
                  <a:txBody>
                    <a:bodyPr/>
                    <a:lstStyle/>
                    <a:p>
                      <a:r>
                        <a:rPr lang="uk-UA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К-ть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endParaRPr lang="ru-RU" dirty="0"/>
                    </a:p>
                  </a:txBody>
                  <a:tcPr marL="52199" marR="52199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Дата проведення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2199" marR="52199" marT="0" marB="0"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2199" marR="52199" marT="0" marB="0"/>
                </a:tc>
              </a:tr>
              <a:tr h="2554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5-А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5-Б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6304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Розділ І. Основи матеріалознавства та технології обробки.</a:t>
                      </a:r>
                    </a:p>
                    <a:p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Об’єкт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проектної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№1: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Гольниця</a:t>
                      </a:r>
                      <a:r>
                        <a:rPr lang="uk-UA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Основна технологія: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обробки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текстильних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матеріалів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ручним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способом</a:t>
                      </a:r>
                      <a:r>
                        <a:rPr lang="uk-UA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1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Ознайомлення з правилами внутрішнього розпорядку в навчальній майстерні та загальними правилами безпечної праці.</a:t>
                      </a: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Ознайомлення із облаштуванням навчальної майстерні.</a:t>
                      </a: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Поняття про проектування.  Етапи проектування. Планування роботи з виконання проекту.</a:t>
                      </a:r>
                      <a:endParaRPr lang="uk-UA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99" marR="52199" marT="0" marB="0"/>
                </a:tc>
                <a:tc gridSpan="2"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 marL="52199" marR="52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2199" marR="52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Вибір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обґрунтування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теми проекту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(виду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гольниці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виготовлення). Вимоги до об’єкта проектування. </a:t>
                      </a: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Проектування форми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гольниці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методом фантазування.</a:t>
                      </a: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Створення графічного зображення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гольниці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її оздоблення. </a:t>
                      </a:r>
                      <a:endParaRPr lang="uk-UA" sz="14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gridSpan="2"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 marL="52199" marR="52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2199" marR="52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4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3-4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Технологічна послідовність виготовлення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гольниці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Добір та підготовка конструкційних матеріалів (тканина та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синтепон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)та інструментів (голки, ножиці, наперсток, шпильки)для роботи.</a:t>
                      </a: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Розмічання за шаблоном деталей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гольниці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Вирізування шаблона.</a:t>
                      </a: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Технологічна послідовність розкроювання виробу.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gridSpan="2"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 marL="52199" marR="52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99" marR="52199" marT="0" marB="0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2199" marR="52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62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78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/>
              <a:t>Календарне планування на семестр</a:t>
            </a:r>
            <a:endParaRPr lang="uk-UA" sz="4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248684"/>
            <a:ext cx="9144000" cy="285092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Календарне планування на семестр для класу може мати декілька сторінок з табличками, що відповідає кількості проектів.</a:t>
            </a:r>
          </a:p>
          <a:p>
            <a:r>
              <a:rPr lang="uk-UA" dirty="0" smtClean="0"/>
              <a:t>Показана </a:t>
            </a:r>
            <a:r>
              <a:rPr lang="uk-UA" dirty="0"/>
              <a:t>орієнтовна форма календарно-тематичного </a:t>
            </a:r>
            <a:r>
              <a:rPr lang="uk-UA" dirty="0" smtClean="0"/>
              <a:t>планування.</a:t>
            </a:r>
          </a:p>
          <a:p>
            <a:r>
              <a:rPr lang="uk-UA" dirty="0" smtClean="0"/>
              <a:t>До вказаної форми для зручності учитель може додавати інші колонки: «Домашнє завдання», «Примітка» тощо.</a:t>
            </a:r>
            <a:endParaRPr lang="uk-UA" dirty="0"/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66" t="26042" r="23045" b="9274"/>
          <a:stretch>
            <a:fillRect/>
          </a:stretch>
        </p:blipFill>
        <p:spPr bwMode="auto">
          <a:xfrm>
            <a:off x="2243721" y="4140839"/>
            <a:ext cx="3876859" cy="271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8568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5607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Алгоритм </a:t>
            </a:r>
            <a:r>
              <a:rPr lang="uk-UA" b="1" dirty="0" smtClean="0"/>
              <a:t>роботи учителя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775607"/>
            <a:ext cx="9144000" cy="6082393"/>
          </a:xfrm>
        </p:spPr>
        <p:txBody>
          <a:bodyPr>
            <a:noAutofit/>
          </a:bodyPr>
          <a:lstStyle/>
          <a:p>
            <a:r>
              <a:rPr lang="uk-UA" b="1" i="1" dirty="0" smtClean="0"/>
              <a:t>Крок 1.</a:t>
            </a:r>
            <a:r>
              <a:rPr lang="uk-UA" b="1" dirty="0" smtClean="0"/>
              <a:t> </a:t>
            </a:r>
            <a:r>
              <a:rPr lang="uk-UA" b="1" dirty="0"/>
              <a:t>Обрати види </a:t>
            </a:r>
            <a:r>
              <a:rPr lang="ru-RU" b="1" dirty="0" err="1"/>
              <a:t>об'єктів</a:t>
            </a:r>
            <a:r>
              <a:rPr lang="ru-RU" b="1" dirty="0"/>
              <a:t> проектно-</a:t>
            </a:r>
            <a:r>
              <a:rPr lang="ru-RU" b="1" dirty="0" err="1"/>
              <a:t>технологічної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 smtClean="0"/>
              <a:t>учнів</a:t>
            </a:r>
            <a:r>
              <a:rPr lang="ru-RU" b="1" dirty="0" smtClean="0"/>
              <a:t> (</a:t>
            </a:r>
            <a:r>
              <a:rPr lang="ru-RU" b="1" dirty="0" err="1" smtClean="0"/>
              <a:t>проектів</a:t>
            </a:r>
            <a:r>
              <a:rPr lang="ru-RU" b="1" dirty="0" smtClean="0"/>
              <a:t>) та </a:t>
            </a:r>
            <a:r>
              <a:rPr lang="ru-RU" b="1" dirty="0" err="1" smtClean="0"/>
              <a:t>визначити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кількість</a:t>
            </a:r>
            <a:r>
              <a:rPr lang="uk-UA" b="1" dirty="0" smtClean="0"/>
              <a:t>.</a:t>
            </a:r>
            <a:endParaRPr lang="uk-UA" b="1" dirty="0"/>
          </a:p>
          <a:p>
            <a:r>
              <a:rPr lang="uk-UA" b="1" i="1" dirty="0"/>
              <a:t>Крок </a:t>
            </a:r>
            <a:r>
              <a:rPr lang="uk-UA" b="1" i="1" dirty="0" smtClean="0"/>
              <a:t>2.</a:t>
            </a:r>
            <a:r>
              <a:rPr lang="uk-UA" b="1" dirty="0" smtClean="0"/>
              <a:t> </a:t>
            </a:r>
            <a:r>
              <a:rPr lang="uk-UA" b="1" dirty="0"/>
              <a:t>Обрати основні технології </a:t>
            </a:r>
            <a:r>
              <a:rPr lang="uk-UA" b="1" dirty="0" smtClean="0"/>
              <a:t>та додаткові технології за потреби для </a:t>
            </a:r>
            <a:r>
              <a:rPr lang="uk-UA" b="1" dirty="0"/>
              <a:t>проектування та виготовлення </a:t>
            </a:r>
            <a:r>
              <a:rPr lang="uk-UA" b="1" dirty="0" smtClean="0"/>
              <a:t>кожного обраного виробу</a:t>
            </a:r>
            <a:r>
              <a:rPr lang="uk-UA" b="1" dirty="0"/>
              <a:t>.</a:t>
            </a:r>
          </a:p>
          <a:p>
            <a:r>
              <a:rPr lang="uk-UA" b="1" i="1" dirty="0" smtClean="0"/>
              <a:t>Крок 3. </a:t>
            </a:r>
            <a:r>
              <a:rPr lang="uk-UA" b="1" dirty="0" smtClean="0"/>
              <a:t>Спланувати о</a:t>
            </a:r>
            <a:r>
              <a:rPr lang="ru-RU" b="1" dirty="0" err="1" smtClean="0"/>
              <a:t>чікувані</a:t>
            </a:r>
            <a:r>
              <a:rPr lang="ru-RU" b="1" dirty="0" smtClean="0"/>
              <a:t> </a:t>
            </a:r>
            <a:r>
              <a:rPr lang="ru-RU" b="1" dirty="0" err="1" smtClean="0"/>
              <a:t>результати</a:t>
            </a:r>
            <a:r>
              <a:rPr lang="ru-RU" b="1" dirty="0" smtClean="0"/>
              <a:t> </a:t>
            </a:r>
            <a:r>
              <a:rPr lang="ru-RU" b="1" dirty="0" err="1" smtClean="0"/>
              <a:t>навчально-пізнавальної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учнів</a:t>
            </a:r>
            <a:r>
              <a:rPr lang="uk-UA" b="1" dirty="0" smtClean="0"/>
              <a:t>.</a:t>
            </a:r>
          </a:p>
          <a:p>
            <a:r>
              <a:rPr lang="uk-UA" b="1" i="1" dirty="0" smtClean="0"/>
              <a:t>Крок 4.</a:t>
            </a:r>
            <a:r>
              <a:rPr lang="uk-UA" b="1" dirty="0" smtClean="0"/>
              <a:t> Визначити орієнтовну кількість годин на кожен проект.</a:t>
            </a:r>
          </a:p>
          <a:p>
            <a:r>
              <a:rPr lang="uk-UA" b="1" i="1" dirty="0" smtClean="0"/>
              <a:t>Крок 5.</a:t>
            </a:r>
            <a:r>
              <a:rPr lang="uk-UA" b="1" dirty="0" smtClean="0"/>
              <a:t> Сформулювати </a:t>
            </a:r>
            <a:r>
              <a:rPr lang="uk-UA" b="1" dirty="0"/>
              <a:t>теми та зміст уроків з проектування та виготовлення кожного </a:t>
            </a:r>
            <a:r>
              <a:rPr lang="ru-RU" b="1" dirty="0" err="1"/>
              <a:t>об'єкт</a:t>
            </a:r>
            <a:r>
              <a:rPr lang="uk-UA" b="1" dirty="0"/>
              <a:t>у</a:t>
            </a:r>
            <a:r>
              <a:rPr lang="ru-RU" b="1" dirty="0"/>
              <a:t> проектно-</a:t>
            </a:r>
            <a:r>
              <a:rPr lang="ru-RU" b="1" dirty="0" err="1"/>
              <a:t>технологічної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учнів</a:t>
            </a:r>
            <a:r>
              <a:rPr lang="uk-UA" b="1" dirty="0"/>
              <a:t>.</a:t>
            </a:r>
          </a:p>
          <a:p>
            <a:r>
              <a:rPr lang="uk-UA" b="1" i="1" dirty="0"/>
              <a:t>Крок </a:t>
            </a:r>
            <a:r>
              <a:rPr lang="uk-UA" b="1" i="1" dirty="0" smtClean="0"/>
              <a:t>6.</a:t>
            </a:r>
            <a:r>
              <a:rPr lang="uk-UA" b="1" dirty="0" smtClean="0"/>
              <a:t> </a:t>
            </a:r>
            <a:r>
              <a:rPr lang="uk-UA" b="1" dirty="0"/>
              <a:t>Спланувати теми та зміст уроків з т</a:t>
            </a:r>
            <a:r>
              <a:rPr lang="ru-RU" b="1" dirty="0" err="1"/>
              <a:t>ехнологі</a:t>
            </a:r>
            <a:r>
              <a:rPr lang="uk-UA" b="1" dirty="0"/>
              <a:t>ї</a:t>
            </a:r>
            <a:r>
              <a:rPr lang="ru-RU" b="1" dirty="0"/>
              <a:t> </a:t>
            </a:r>
            <a:r>
              <a:rPr lang="ru-RU" b="1" dirty="0" err="1"/>
              <a:t>побутової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та </a:t>
            </a:r>
            <a:r>
              <a:rPr lang="ru-RU" b="1" dirty="0" err="1"/>
              <a:t>самообслуговування</a:t>
            </a:r>
            <a:r>
              <a:rPr lang="uk-UA" b="1" dirty="0" smtClean="0"/>
              <a:t>.</a:t>
            </a:r>
          </a:p>
          <a:p>
            <a:endParaRPr lang="uk-UA" b="1" dirty="0"/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30137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4111607"/>
              </p:ext>
            </p:extLst>
          </p:nvPr>
        </p:nvGraphicFramePr>
        <p:xfrm>
          <a:off x="0" y="1796142"/>
          <a:ext cx="9133114" cy="449951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87624"/>
                <a:gridCol w="1287624"/>
                <a:gridCol w="1287624"/>
                <a:gridCol w="1287624"/>
                <a:gridCol w="1287624"/>
                <a:gridCol w="1287624"/>
                <a:gridCol w="1407370"/>
              </a:tblGrid>
              <a:tr h="88174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Проект 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Проект</a:t>
                      </a:r>
                      <a:r>
                        <a:rPr lang="uk-UA" baseline="0" dirty="0" smtClean="0"/>
                        <a:t> 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Проект</a:t>
                      </a:r>
                      <a:r>
                        <a:rPr lang="uk-UA" baseline="0" dirty="0" smtClean="0"/>
                        <a:t> 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Проект</a:t>
                      </a:r>
                      <a:r>
                        <a:rPr lang="uk-UA" baseline="0" dirty="0" smtClean="0"/>
                        <a:t> 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Проект 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Проект</a:t>
                      </a:r>
                      <a:r>
                        <a:rPr lang="uk-UA" baseline="0" dirty="0" smtClean="0"/>
                        <a:t> 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Міні-проект</a:t>
                      </a:r>
                      <a:endParaRPr lang="uk-UA" dirty="0"/>
                    </a:p>
                  </a:txBody>
                  <a:tcPr/>
                </a:tc>
              </a:tr>
              <a:tr h="11959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Основна</a:t>
                      </a:r>
                      <a:r>
                        <a:rPr lang="uk-UA" b="1" baseline="0" dirty="0" smtClean="0"/>
                        <a:t> технологія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baseline="0" dirty="0" smtClean="0"/>
                        <a:t>Додаткова технологія</a:t>
                      </a:r>
                      <a:endParaRPr lang="uk-UA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Основна</a:t>
                      </a:r>
                      <a:r>
                        <a:rPr lang="uk-UA" b="1" baseline="0" dirty="0" smtClean="0"/>
                        <a:t> технологія</a:t>
                      </a:r>
                    </a:p>
                    <a:p>
                      <a:pPr algn="ctr"/>
                      <a:r>
                        <a:rPr lang="uk-UA" b="1" baseline="0" dirty="0" smtClean="0"/>
                        <a:t>Додаткова технологія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Основна</a:t>
                      </a:r>
                      <a:r>
                        <a:rPr lang="uk-UA" b="1" baseline="0" dirty="0" smtClean="0"/>
                        <a:t> технологія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baseline="0" dirty="0" smtClean="0"/>
                        <a:t>Додаткова технологія</a:t>
                      </a:r>
                    </a:p>
                    <a:p>
                      <a:pPr algn="ctr"/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Основна</a:t>
                      </a:r>
                      <a:r>
                        <a:rPr lang="uk-UA" b="1" baseline="0" dirty="0" smtClean="0"/>
                        <a:t> технологія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baseline="0" dirty="0" smtClean="0"/>
                        <a:t>Додаткова технологія</a:t>
                      </a:r>
                      <a:endParaRPr lang="uk-UA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Основна</a:t>
                      </a:r>
                      <a:r>
                        <a:rPr lang="uk-UA" b="1" baseline="0" dirty="0" smtClean="0"/>
                        <a:t> технологія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baseline="0" dirty="0" smtClean="0"/>
                        <a:t>Додаткова технологія</a:t>
                      </a:r>
                      <a:endParaRPr lang="uk-UA" b="1" dirty="0" smtClean="0"/>
                    </a:p>
                    <a:p>
                      <a:pPr algn="ctr"/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Основна</a:t>
                      </a:r>
                      <a:r>
                        <a:rPr lang="uk-UA" b="1" baseline="0" dirty="0" smtClean="0"/>
                        <a:t> технологія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baseline="0" dirty="0" smtClean="0"/>
                        <a:t>Додаткова технологія</a:t>
                      </a:r>
                      <a:endParaRPr lang="uk-UA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b="1" dirty="0"/>
                    </a:p>
                  </a:txBody>
                  <a:tcPr/>
                </a:tc>
              </a:tr>
              <a:tr h="1621399"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Очікувані результати навчально-пізнавальної діяльності учнів</a:t>
                      </a:r>
                      <a:endParaRPr lang="uk-UA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35"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_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_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_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_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_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_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uk-UA" sz="2000" b="1" dirty="0" smtClean="0"/>
                        <a:t>_ год</a:t>
                      </a:r>
                      <a:endParaRPr lang="uk-UA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38199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Матриця</a:t>
            </a:r>
            <a:endParaRPr lang="uk-UA" sz="4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10123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Для зручності планування необхідно скласти матрицю. Для її компонування виконуються перші чотири кроки алгоритму.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0" y="1774371"/>
            <a:ext cx="9144000" cy="91439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0" y="2734147"/>
            <a:ext cx="9144000" cy="57079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0" y="3303166"/>
            <a:ext cx="9144000" cy="508343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0" y="4128376"/>
            <a:ext cx="9144000" cy="1620573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Декілька годин бажано залишити для резерву. </a:t>
            </a:r>
          </a:p>
        </p:txBody>
      </p:sp>
      <p:sp>
        <p:nvSpPr>
          <p:cNvPr id="10" name="Прямокутник 7"/>
          <p:cNvSpPr/>
          <p:nvPr/>
        </p:nvSpPr>
        <p:spPr>
          <a:xfrm>
            <a:off x="0" y="5856080"/>
            <a:ext cx="9144000" cy="39081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07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660" y="1"/>
            <a:ext cx="7886700" cy="9144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Матриця. Варіант 2</a:t>
            </a:r>
            <a:endParaRPr lang="uk-UA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" y="58978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На виготовлення проектів планується 64 год, на технологію побутової діяльності – 4 год, резерв часу 2 год</a:t>
            </a:r>
            <a:endParaRPr lang="uk-UA" sz="24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83026"/>
          <a:ext cx="9017251" cy="456153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78186"/>
                <a:gridCol w="137814"/>
                <a:gridCol w="921442"/>
                <a:gridCol w="116840"/>
                <a:gridCol w="924308"/>
                <a:gridCol w="116840"/>
                <a:gridCol w="915255"/>
                <a:gridCol w="116840"/>
                <a:gridCol w="761346"/>
                <a:gridCol w="254654"/>
                <a:gridCol w="650693"/>
                <a:gridCol w="365307"/>
                <a:gridCol w="838804"/>
                <a:gridCol w="177196"/>
                <a:gridCol w="1016000"/>
                <a:gridCol w="825726"/>
              </a:tblGrid>
              <a:tr h="293924">
                <a:tc>
                  <a:txBody>
                    <a:bodyPr/>
                    <a:lstStyle/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1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2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3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4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5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6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7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8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побутової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самообслуговування</a:t>
                      </a:r>
                      <a:endParaRPr lang="ru-RU" sz="1400" dirty="0"/>
                    </a:p>
                  </a:txBody>
                  <a:tcPr/>
                </a:tc>
              </a:tr>
              <a:tr h="715907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Гольниця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М’яка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пласка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іграшка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Серветка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Панно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Прикраса з бісеру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Брелок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Торбинка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дрібничок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Лялька-мотанка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95162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обробки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текстильних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матеріалів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ручним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способом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обробки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текстильних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матеріалів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ручним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способом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Додаткова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виготовлення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аплікації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виготовлення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вишитих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виробів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початковими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лічильними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декоративними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швами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виготовлення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аплікації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Додаткова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виготовлення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вишитих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виробів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виготовлення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виробів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бісеру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виготовлення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виробів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бісеру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обробки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текстильних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матеріалів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машинним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способом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Додаткова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виготовлення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вишитих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виробів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виготовлення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ляльки-мотанки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Додаткова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виготовлення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вишитих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виробів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953">
                <a:tc gridSpan="16">
                  <a:txBody>
                    <a:bodyPr/>
                    <a:lstStyle/>
                    <a:p>
                      <a:pPr algn="ctr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Очікувані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навчально-пізнавальної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учнів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7693">
                <a:tc gridSpan="2">
                  <a:txBody>
                    <a:bodyPr/>
                    <a:lstStyle/>
                    <a:p>
                      <a:r>
                        <a:rPr lang="uk-UA" strike="noStrike" baseline="0" dirty="0" smtClean="0"/>
                        <a:t>8 </a:t>
                      </a:r>
                      <a:r>
                        <a:rPr lang="uk-UA" strike="noStrike" baseline="0" dirty="0" err="1" smtClean="0"/>
                        <a:t>год</a:t>
                      </a:r>
                      <a:endParaRPr lang="ru-RU" strike="noStrike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trike="noStrike" baseline="0" dirty="0" smtClean="0"/>
                        <a:t>8 </a:t>
                      </a:r>
                      <a:r>
                        <a:rPr lang="uk-UA" strike="noStrike" baseline="0" dirty="0" err="1" smtClean="0"/>
                        <a:t>год</a:t>
                      </a:r>
                      <a:endParaRPr lang="ru-RU" strike="noStrike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8 </a:t>
                      </a:r>
                      <a:r>
                        <a:rPr lang="uk-UA" dirty="0" err="1" smtClean="0"/>
                        <a:t>год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8 </a:t>
                      </a:r>
                      <a:r>
                        <a:rPr lang="uk-UA" dirty="0" err="1" smtClean="0"/>
                        <a:t>год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8 </a:t>
                      </a:r>
                      <a:r>
                        <a:rPr lang="uk-UA" dirty="0" err="1" smtClean="0"/>
                        <a:t>год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8 </a:t>
                      </a:r>
                      <a:r>
                        <a:rPr lang="uk-UA" dirty="0" err="1" smtClean="0"/>
                        <a:t>год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8 </a:t>
                      </a:r>
                      <a:r>
                        <a:rPr lang="uk-UA" dirty="0" err="1" smtClean="0"/>
                        <a:t>год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8 </a:t>
                      </a:r>
                      <a:r>
                        <a:rPr lang="uk-UA" dirty="0" err="1" smtClean="0"/>
                        <a:t>год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 </a:t>
                      </a:r>
                      <a:r>
                        <a:rPr lang="uk-UA" dirty="0" err="1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8085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ь.JPG"/>
          <p:cNvPicPr>
            <a:picLocks noChangeAspect="1" noChangeArrowheads="1"/>
          </p:cNvPicPr>
          <p:nvPr/>
        </p:nvPicPr>
        <p:blipFill>
          <a:blip r:embed="rId2" cstate="print"/>
          <a:srcRect l="2019" t="2047" r="2518" b="30197"/>
          <a:stretch>
            <a:fillRect/>
          </a:stretch>
        </p:blipFill>
        <p:spPr bwMode="auto">
          <a:xfrm>
            <a:off x="561313" y="1946494"/>
            <a:ext cx="7950805" cy="4911506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4495799" y="4001632"/>
            <a:ext cx="2086070" cy="2856368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4535786" y="2784372"/>
            <a:ext cx="2064190" cy="772886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59971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Вибір проектів</a:t>
            </a:r>
            <a:endParaRPr lang="uk-UA" sz="4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726168"/>
            <a:ext cx="9144000" cy="1247487"/>
          </a:xfrm>
        </p:spPr>
        <p:txBody>
          <a:bodyPr/>
          <a:lstStyle/>
          <a:p>
            <a:r>
              <a:rPr lang="uk-UA" dirty="0" smtClean="0"/>
              <a:t>Вибір проекту здійснюється за другою колонкою таблиці програми «</a:t>
            </a:r>
            <a:r>
              <a:rPr lang="uk-UA" b="1" dirty="0"/>
              <a:t>Орієнтовний перелік об'єктів проектно-технологічної діяльності учнів</a:t>
            </a:r>
            <a:r>
              <a:rPr lang="uk-UA" dirty="0" smtClean="0"/>
              <a:t>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98667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3" y="10886"/>
            <a:ext cx="7217229" cy="88174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 smtClean="0"/>
              <a:t>Вибір </a:t>
            </a:r>
            <a:r>
              <a:rPr lang="uk-UA" sz="5300" b="1" dirty="0" smtClean="0"/>
              <a:t>проектів</a:t>
            </a:r>
            <a:r>
              <a:rPr lang="uk-UA" sz="4800" b="1" dirty="0" smtClean="0"/>
              <a:t> для 5-го класу</a:t>
            </a:r>
            <a:endParaRPr lang="uk-UA" sz="4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01" y="892629"/>
            <a:ext cx="2500313" cy="47744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2929" y="892629"/>
            <a:ext cx="2476500" cy="5643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3614" y="892629"/>
            <a:ext cx="2405199" cy="5965371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6663350" y="2552857"/>
            <a:ext cx="1403288" cy="344252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>
            <a:off x="246653" y="5124260"/>
            <a:ext cx="1998606" cy="232157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3365357" y="3431263"/>
            <a:ext cx="1989092" cy="356481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/>
          <p:cNvSpPr/>
          <p:nvPr/>
        </p:nvSpPr>
        <p:spPr>
          <a:xfrm>
            <a:off x="3388207" y="932286"/>
            <a:ext cx="2061979" cy="534375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6681458" y="4282289"/>
            <a:ext cx="1665838" cy="552261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/>
          <p:cNvSpPr/>
          <p:nvPr/>
        </p:nvSpPr>
        <p:spPr>
          <a:xfrm>
            <a:off x="3367890" y="3823793"/>
            <a:ext cx="2154724" cy="539977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117695" y="1265015"/>
            <a:ext cx="2588832" cy="9547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1</a:t>
            </a:r>
          </a:p>
          <a:p>
            <a:pPr algn="ctr"/>
            <a:r>
              <a:rPr lang="uk-UA" sz="2400" dirty="0" err="1" smtClean="0"/>
              <a:t>Гольниця</a:t>
            </a:r>
            <a:endParaRPr lang="uk-UA" sz="2400" dirty="0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135802" y="2420805"/>
            <a:ext cx="2608470" cy="19497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2</a:t>
            </a:r>
          </a:p>
          <a:p>
            <a:pPr algn="ctr"/>
            <a:r>
              <a:rPr lang="uk-UA" sz="2400" dirty="0" smtClean="0"/>
              <a:t>М'яка пласка іграшка</a:t>
            </a:r>
            <a:endParaRPr lang="uk-UA" sz="2400" dirty="0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144855" y="4489169"/>
            <a:ext cx="2570505" cy="11339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3</a:t>
            </a:r>
          </a:p>
          <a:p>
            <a:pPr algn="ctr"/>
            <a:r>
              <a:rPr lang="uk-UA" sz="2400" dirty="0" smtClean="0"/>
              <a:t>Серветка</a:t>
            </a:r>
            <a:endParaRPr lang="uk-UA" sz="2400" dirty="0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3233480" y="1269670"/>
            <a:ext cx="2593288" cy="11065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4</a:t>
            </a:r>
          </a:p>
          <a:p>
            <a:pPr algn="ctr"/>
            <a:r>
              <a:rPr lang="uk-UA" sz="2400" dirty="0" smtClean="0"/>
              <a:t>Панно</a:t>
            </a:r>
            <a:endParaRPr lang="uk-UA" sz="2400" dirty="0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3301445" y="3965401"/>
            <a:ext cx="2447507" cy="15636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6</a:t>
            </a:r>
          </a:p>
          <a:p>
            <a:pPr algn="ctr"/>
            <a:r>
              <a:rPr lang="uk-UA" sz="2400" dirty="0" smtClean="0"/>
              <a:t>Брелок</a:t>
            </a:r>
            <a:endParaRPr lang="uk-UA" sz="2400" dirty="0"/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862727" y="5904190"/>
            <a:ext cx="6865033" cy="9538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з технології побутової діяльності</a:t>
            </a:r>
            <a:r>
              <a:rPr lang="uk-UA" sz="2400" b="1" i="1" dirty="0" smtClean="0"/>
              <a:t> </a:t>
            </a:r>
            <a:r>
              <a:rPr lang="uk-UA" sz="2400" dirty="0" smtClean="0"/>
              <a:t>та самообслуговування</a:t>
            </a:r>
            <a:endParaRPr lang="uk-UA" sz="2400" dirty="0"/>
          </a:p>
        </p:txBody>
      </p:sp>
      <p:sp>
        <p:nvSpPr>
          <p:cNvPr id="24" name="Прямокутник 13"/>
          <p:cNvSpPr/>
          <p:nvPr/>
        </p:nvSpPr>
        <p:spPr>
          <a:xfrm>
            <a:off x="3339220" y="2516863"/>
            <a:ext cx="2328249" cy="38930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круглений прямокутник 21"/>
          <p:cNvSpPr/>
          <p:nvPr/>
        </p:nvSpPr>
        <p:spPr>
          <a:xfrm>
            <a:off x="6559183" y="1447028"/>
            <a:ext cx="2447507" cy="15636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7</a:t>
            </a:r>
          </a:p>
          <a:p>
            <a:pPr algn="ctr"/>
            <a:r>
              <a:rPr lang="uk-UA" sz="2400" dirty="0" smtClean="0"/>
              <a:t>Торбинка для дрібничок</a:t>
            </a:r>
            <a:endParaRPr lang="uk-UA" sz="2400" dirty="0"/>
          </a:p>
        </p:txBody>
      </p:sp>
      <p:sp>
        <p:nvSpPr>
          <p:cNvPr id="26" name="Округлений прямокутник 21"/>
          <p:cNvSpPr/>
          <p:nvPr/>
        </p:nvSpPr>
        <p:spPr>
          <a:xfrm>
            <a:off x="6578798" y="3592701"/>
            <a:ext cx="2447507" cy="15636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8</a:t>
            </a:r>
          </a:p>
          <a:p>
            <a:pPr algn="ctr"/>
            <a:r>
              <a:rPr lang="uk-UA" sz="2400" dirty="0" err="1" smtClean="0"/>
              <a:t>Лялька-мотанка</a:t>
            </a:r>
            <a:endParaRPr lang="uk-UA" sz="2400" dirty="0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98062" y="2700920"/>
            <a:ext cx="2542818" cy="12052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5</a:t>
            </a:r>
          </a:p>
          <a:p>
            <a:pPr algn="ctr"/>
            <a:r>
              <a:rPr lang="uk-UA" sz="2400" dirty="0" smtClean="0"/>
              <a:t>Прикраса з бісеру</a:t>
            </a:r>
            <a:endParaRPr lang="uk-UA" sz="2400" dirty="0"/>
          </a:p>
        </p:txBody>
      </p:sp>
      <p:sp>
        <p:nvSpPr>
          <p:cNvPr id="27" name="Прямокутник 10"/>
          <p:cNvSpPr/>
          <p:nvPr/>
        </p:nvSpPr>
        <p:spPr>
          <a:xfrm>
            <a:off x="208930" y="5439622"/>
            <a:ext cx="1998606" cy="232157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480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1" grpId="0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72102" y="2229138"/>
            <a:ext cx="83380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Технології обирають за третьою колонкою таблиці навчальної програми. Повторювати технологію можна лише два рази. Оскільки ми обрали </a:t>
            </a:r>
            <a:r>
              <a:rPr lang="uk-UA" sz="2800" b="1" dirty="0" smtClean="0">
                <a:solidFill>
                  <a:srgbClr val="FF0000"/>
                </a:solidFill>
              </a:rPr>
              <a:t>8</a:t>
            </a:r>
            <a:r>
              <a:rPr lang="uk-UA" sz="2800" b="1" dirty="0" smtClean="0"/>
              <a:t> проектів, то мінімальна кількість технологій </a:t>
            </a:r>
            <a:r>
              <a:rPr lang="uk-UA" sz="2800" b="1" dirty="0" smtClean="0">
                <a:solidFill>
                  <a:srgbClr val="FF0000"/>
                </a:solidFill>
              </a:rPr>
              <a:t>4</a:t>
            </a:r>
            <a:r>
              <a:rPr lang="uk-UA" sz="2800" b="1" dirty="0" smtClean="0"/>
              <a:t>.</a:t>
            </a:r>
            <a:endParaRPr lang="uk-UA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3361" y="749591"/>
            <a:ext cx="6572850" cy="6108409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1569279" y="917461"/>
            <a:ext cx="1225424" cy="1289437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6200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/>
              <a:t>Вибір технологій</a:t>
            </a:r>
            <a:endParaRPr lang="uk-UA" sz="4800" b="1" dirty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216816" y="273380"/>
            <a:ext cx="1536570" cy="6221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Проект 1</a:t>
            </a:r>
          </a:p>
          <a:p>
            <a:pPr algn="ctr"/>
            <a:r>
              <a:rPr lang="uk-UA" sz="2000" dirty="0" err="1" smtClean="0"/>
              <a:t>Гольниця</a:t>
            </a:r>
            <a:endParaRPr lang="uk-UA" sz="2000" dirty="0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245098" y="3949377"/>
            <a:ext cx="2064470" cy="12165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3</a:t>
            </a:r>
          </a:p>
          <a:p>
            <a:pPr algn="ctr"/>
            <a:r>
              <a:rPr lang="uk-UA" sz="2400" dirty="0" smtClean="0"/>
              <a:t>Серветка</a:t>
            </a:r>
            <a:endParaRPr lang="uk-UA" sz="2400" dirty="0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2265164" y="810705"/>
            <a:ext cx="2174861" cy="9500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Проект 4</a:t>
            </a:r>
          </a:p>
          <a:p>
            <a:pPr algn="ctr"/>
            <a:r>
              <a:rPr lang="uk-UA" sz="2400" dirty="0" smtClean="0"/>
              <a:t>Панно</a:t>
            </a:r>
            <a:endParaRPr lang="uk-UA" sz="2400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6092135" y="782424"/>
            <a:ext cx="2052624" cy="10205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Проект 5</a:t>
            </a:r>
          </a:p>
          <a:p>
            <a:pPr algn="ctr"/>
            <a:r>
              <a:rPr lang="uk-UA" sz="2000" dirty="0" smtClean="0"/>
              <a:t>Прикраса з бісеру</a:t>
            </a:r>
            <a:endParaRPr lang="uk-UA" sz="2000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6848900" y="1866507"/>
            <a:ext cx="1842614" cy="1046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Проект 6</a:t>
            </a:r>
          </a:p>
          <a:p>
            <a:pPr algn="ctr"/>
            <a:r>
              <a:rPr lang="uk-UA" sz="2000" dirty="0" smtClean="0"/>
              <a:t>Брелок</a:t>
            </a:r>
            <a:endParaRPr lang="uk-UA" sz="2000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3063262" y="4588822"/>
            <a:ext cx="1348481" cy="174599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/>
          <p:cNvSpPr/>
          <p:nvPr/>
        </p:nvSpPr>
        <p:spPr>
          <a:xfrm>
            <a:off x="1630838" y="5451067"/>
            <a:ext cx="1317171" cy="1260817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169683" y="942679"/>
            <a:ext cx="1828800" cy="11312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Проект 2</a:t>
            </a:r>
          </a:p>
          <a:p>
            <a:pPr algn="ctr"/>
            <a:r>
              <a:rPr lang="uk-UA" sz="2000" dirty="0" smtClean="0"/>
              <a:t>М'яка пласка іграшка</a:t>
            </a:r>
            <a:endParaRPr lang="uk-UA" sz="2000" dirty="0"/>
          </a:p>
        </p:txBody>
      </p:sp>
      <p:sp>
        <p:nvSpPr>
          <p:cNvPr id="17" name="Прямокутник із двома вирізаними протилежними кутами 16"/>
          <p:cNvSpPr/>
          <p:nvPr/>
        </p:nvSpPr>
        <p:spPr>
          <a:xfrm>
            <a:off x="0" y="2026765"/>
            <a:ext cx="2356701" cy="194192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err="1" smtClean="0"/>
              <a:t>Технологія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обробки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текстильних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матеріалів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ручним</a:t>
            </a:r>
            <a:r>
              <a:rPr lang="ru-RU" sz="2000" b="1" dirty="0" smtClean="0"/>
              <a:t> способом</a:t>
            </a:r>
            <a:endParaRPr lang="uk-UA" sz="2000" b="1" dirty="0"/>
          </a:p>
        </p:txBody>
      </p:sp>
      <p:sp>
        <p:nvSpPr>
          <p:cNvPr id="18" name="Прямокутник із двома вирізаними протилежними кутами 17"/>
          <p:cNvSpPr/>
          <p:nvPr/>
        </p:nvSpPr>
        <p:spPr>
          <a:xfrm>
            <a:off x="108642" y="5055755"/>
            <a:ext cx="2495734" cy="1610425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err="1" smtClean="0"/>
              <a:t>Технологія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виготовлення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вишитих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виробів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початковими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лічильними</a:t>
            </a:r>
            <a:r>
              <a:rPr lang="ru-RU" sz="1600" b="1" dirty="0" smtClean="0"/>
              <a:t> та </a:t>
            </a:r>
            <a:r>
              <a:rPr lang="ru-RU" sz="1600" b="1" dirty="0" err="1" smtClean="0"/>
              <a:t>декоративними</a:t>
            </a:r>
            <a:r>
              <a:rPr lang="ru-RU" sz="1600" b="1" dirty="0" smtClean="0"/>
              <a:t> швами</a:t>
            </a:r>
            <a:endParaRPr lang="uk-UA" sz="1600" b="1" dirty="0"/>
          </a:p>
        </p:txBody>
      </p:sp>
      <p:sp>
        <p:nvSpPr>
          <p:cNvPr id="19" name="Прямокутник із двома вирізаними протилежними кутами 18"/>
          <p:cNvSpPr/>
          <p:nvPr/>
        </p:nvSpPr>
        <p:spPr>
          <a:xfrm>
            <a:off x="3560884" y="1593129"/>
            <a:ext cx="2274307" cy="181511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err="1" smtClean="0"/>
              <a:t>Технологія</a:t>
            </a:r>
            <a:r>
              <a:rPr lang="ru-RU" b="1" dirty="0" smtClean="0"/>
              <a:t> </a:t>
            </a:r>
            <a:r>
              <a:rPr lang="ru-RU" b="1" dirty="0" err="1" smtClean="0"/>
              <a:t>виготовлення</a:t>
            </a:r>
            <a:r>
              <a:rPr lang="ru-RU" b="1" dirty="0" smtClean="0"/>
              <a:t> </a:t>
            </a:r>
            <a:r>
              <a:rPr lang="ru-RU" b="1" dirty="0" err="1" smtClean="0"/>
              <a:t>аплікації</a:t>
            </a:r>
            <a:r>
              <a:rPr lang="ru-RU" b="1" dirty="0" smtClean="0"/>
              <a:t> (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текстильних</a:t>
            </a:r>
            <a:r>
              <a:rPr lang="ru-RU" b="1" dirty="0" smtClean="0"/>
              <a:t> та </a:t>
            </a:r>
            <a:r>
              <a:rPr lang="ru-RU" b="1" dirty="0" err="1" smtClean="0"/>
              <a:t>природних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матеріалів</a:t>
            </a:r>
            <a:r>
              <a:rPr lang="ru-RU" b="1" dirty="0" smtClean="0"/>
              <a:t>)</a:t>
            </a:r>
            <a:endParaRPr lang="uk-UA" b="1" dirty="0"/>
          </a:p>
        </p:txBody>
      </p:sp>
      <p:sp>
        <p:nvSpPr>
          <p:cNvPr id="20" name="Округлений прямокутник 10"/>
          <p:cNvSpPr/>
          <p:nvPr/>
        </p:nvSpPr>
        <p:spPr>
          <a:xfrm>
            <a:off x="2736000" y="3480062"/>
            <a:ext cx="2408222" cy="13840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Проект 7</a:t>
            </a:r>
          </a:p>
          <a:p>
            <a:pPr algn="ctr"/>
            <a:r>
              <a:rPr lang="ru-RU" sz="2000" dirty="0" err="1" smtClean="0"/>
              <a:t>Торбинка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дрібничок</a:t>
            </a:r>
            <a:endParaRPr lang="uk-UA" sz="2000" dirty="0"/>
          </a:p>
        </p:txBody>
      </p:sp>
      <p:sp>
        <p:nvSpPr>
          <p:cNvPr id="21" name="Округлений прямокутник 10"/>
          <p:cNvSpPr/>
          <p:nvPr/>
        </p:nvSpPr>
        <p:spPr>
          <a:xfrm>
            <a:off x="6425331" y="4324648"/>
            <a:ext cx="2143634" cy="12088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Проект 8</a:t>
            </a:r>
          </a:p>
          <a:p>
            <a:pPr algn="ctr"/>
            <a:r>
              <a:rPr lang="ru-RU" sz="2000" dirty="0" err="1" smtClean="0"/>
              <a:t>Лялька-мотанка</a:t>
            </a:r>
            <a:endParaRPr lang="uk-UA" sz="2000" dirty="0"/>
          </a:p>
        </p:txBody>
      </p:sp>
      <p:sp>
        <p:nvSpPr>
          <p:cNvPr id="22" name="Прямокутник 13"/>
          <p:cNvSpPr/>
          <p:nvPr/>
        </p:nvSpPr>
        <p:spPr>
          <a:xfrm>
            <a:off x="4629682" y="734830"/>
            <a:ext cx="1348481" cy="990275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13"/>
          <p:cNvSpPr/>
          <p:nvPr/>
        </p:nvSpPr>
        <p:spPr>
          <a:xfrm>
            <a:off x="1556544" y="2243119"/>
            <a:ext cx="1243217" cy="1235372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 13"/>
          <p:cNvSpPr/>
          <p:nvPr/>
        </p:nvSpPr>
        <p:spPr>
          <a:xfrm>
            <a:off x="3055406" y="2384521"/>
            <a:ext cx="1348481" cy="85830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кутник із двома вирізаними протилежними кутами 18"/>
          <p:cNvSpPr/>
          <p:nvPr/>
        </p:nvSpPr>
        <p:spPr>
          <a:xfrm>
            <a:off x="6362216" y="2989868"/>
            <a:ext cx="2274307" cy="1082511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err="1" smtClean="0"/>
              <a:t>Технологія</a:t>
            </a:r>
            <a:r>
              <a:rPr lang="ru-RU" b="1" dirty="0" smtClean="0"/>
              <a:t> </a:t>
            </a:r>
            <a:r>
              <a:rPr lang="ru-RU" b="1" dirty="0" err="1" smtClean="0"/>
              <a:t>виготовлення</a:t>
            </a:r>
            <a:r>
              <a:rPr lang="ru-RU" b="1" dirty="0" smtClean="0"/>
              <a:t> </a:t>
            </a:r>
            <a:r>
              <a:rPr lang="ru-RU" b="1" dirty="0" err="1" smtClean="0"/>
              <a:t>виробів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бісеру</a:t>
            </a:r>
            <a:endParaRPr lang="uk-UA" b="1" dirty="0"/>
          </a:p>
        </p:txBody>
      </p:sp>
      <p:sp>
        <p:nvSpPr>
          <p:cNvPr id="26" name="Прямокутник із двома вирізаними протилежними кутами 18"/>
          <p:cNvSpPr/>
          <p:nvPr/>
        </p:nvSpPr>
        <p:spPr>
          <a:xfrm>
            <a:off x="3394345" y="4675695"/>
            <a:ext cx="2274307" cy="1786379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err="1" smtClean="0"/>
              <a:t>Технологія</a:t>
            </a:r>
            <a:r>
              <a:rPr lang="ru-RU" b="1" dirty="0" smtClean="0"/>
              <a:t> </a:t>
            </a:r>
            <a:r>
              <a:rPr lang="ru-RU" b="1" dirty="0" err="1" smtClean="0"/>
              <a:t>обробки</a:t>
            </a:r>
            <a:r>
              <a:rPr lang="ru-RU" b="1" dirty="0" smtClean="0"/>
              <a:t> </a:t>
            </a:r>
            <a:r>
              <a:rPr lang="ru-RU" b="1" dirty="0" err="1" smtClean="0"/>
              <a:t>текстильних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матеріалів</a:t>
            </a:r>
            <a:r>
              <a:rPr lang="ru-RU" b="1" dirty="0" smtClean="0"/>
              <a:t> </a:t>
            </a:r>
            <a:r>
              <a:rPr lang="ru-RU" b="1" dirty="0" err="1" smtClean="0"/>
              <a:t>машинним</a:t>
            </a:r>
            <a:r>
              <a:rPr lang="ru-RU" b="1" dirty="0" smtClean="0"/>
              <a:t> способом</a:t>
            </a:r>
            <a:endParaRPr lang="uk-UA" b="1" dirty="0"/>
          </a:p>
        </p:txBody>
      </p:sp>
      <p:sp>
        <p:nvSpPr>
          <p:cNvPr id="27" name="Прямокутник із двома вирізаними протилежними кутами 18"/>
          <p:cNvSpPr/>
          <p:nvPr/>
        </p:nvSpPr>
        <p:spPr>
          <a:xfrm>
            <a:off x="6194106" y="5555531"/>
            <a:ext cx="2274307" cy="1082511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err="1" smtClean="0"/>
              <a:t>Технологія</a:t>
            </a:r>
            <a:r>
              <a:rPr lang="ru-RU" b="1" dirty="0" smtClean="0"/>
              <a:t> </a:t>
            </a:r>
            <a:r>
              <a:rPr lang="ru-RU" b="1" dirty="0" err="1" smtClean="0"/>
              <a:t>виготовлення</a:t>
            </a:r>
            <a:r>
              <a:rPr lang="ru-RU" b="1" dirty="0" smtClean="0"/>
              <a:t> </a:t>
            </a:r>
            <a:r>
              <a:rPr lang="ru-RU" b="1" dirty="0" err="1" smtClean="0"/>
              <a:t>ляльки-мотанки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2778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3" grpId="0" animBg="1"/>
      <p:bldP spid="13" grpId="1" animBg="1"/>
      <p:bldP spid="4" grpId="0" animBg="1"/>
      <p:bldP spid="8" grpId="0" animBg="1"/>
      <p:bldP spid="9" grpId="0" animBg="1"/>
      <p:bldP spid="10" grpId="0" animBg="1"/>
      <p:bldP spid="11" grpId="0" animBg="1"/>
      <p:bldP spid="14" grpId="0" animBg="1"/>
      <p:bldP spid="14" grpId="1" animBg="1"/>
      <p:bldP spid="15" grpId="0" animBg="1"/>
      <p:bldP spid="15" grpId="1" animBg="1"/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1"/>
            <a:ext cx="8969829" cy="925286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/>
              <a:t>Особливості вибору технологій</a:t>
            </a:r>
            <a:endParaRPr lang="uk-UA" sz="4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769712"/>
            <a:ext cx="9144000" cy="3301546"/>
          </a:xfrm>
        </p:spPr>
        <p:txBody>
          <a:bodyPr/>
          <a:lstStyle/>
          <a:p>
            <a:r>
              <a:rPr lang="uk-UA" dirty="0" smtClean="0"/>
              <a:t>Для проекту може обиратися одна основна технологія.</a:t>
            </a:r>
          </a:p>
          <a:p>
            <a:r>
              <a:rPr lang="uk-UA" dirty="0" smtClean="0"/>
              <a:t>Для проекту може обиратися одна основна і додаткова технологія (</a:t>
            </a:r>
            <a:r>
              <a:rPr lang="uk-UA" dirty="0" err="1" smtClean="0"/>
              <a:t>декупаж</a:t>
            </a:r>
            <a:r>
              <a:rPr lang="uk-UA" dirty="0" smtClean="0"/>
              <a:t>, розпис, контурне різьблення тощо).</a:t>
            </a:r>
          </a:p>
          <a:p>
            <a:r>
              <a:rPr lang="uk-UA" dirty="0" smtClean="0"/>
              <a:t>Для змішаних класів можна обирати дві основні технології. Наприклад, для хлопчиків «Технологія ажурного випилювання», а для </a:t>
            </a:r>
            <a:r>
              <a:rPr lang="uk-UA" dirty="0" err="1" smtClean="0"/>
              <a:t>дівчаток</a:t>
            </a:r>
            <a:r>
              <a:rPr lang="uk-UA" dirty="0" smtClean="0"/>
              <a:t> «</a:t>
            </a:r>
            <a:r>
              <a:rPr lang="uk-UA" dirty="0"/>
              <a:t>Технологія виготовлення виробів з бісеру</a:t>
            </a:r>
            <a:r>
              <a:rPr lang="uk-UA" dirty="0" smtClean="0"/>
              <a:t>».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3329"/>
            <a:ext cx="2068286" cy="29524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4865" y="3903329"/>
            <a:ext cx="2498869" cy="2976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313" y="3901155"/>
            <a:ext cx="3724595" cy="297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5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81743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Планування очікувань</a:t>
            </a:r>
            <a:endParaRPr lang="uk-UA" sz="4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208314"/>
            <a:ext cx="9067800" cy="4169229"/>
          </a:xfrm>
        </p:spPr>
        <p:txBody>
          <a:bodyPr>
            <a:noAutofit/>
          </a:bodyPr>
          <a:lstStyle/>
          <a:p>
            <a:r>
              <a:rPr lang="uk-UA" sz="3600" dirty="0" smtClean="0"/>
              <a:t>Розписуємо для кожного проекту </a:t>
            </a:r>
            <a:r>
              <a:rPr lang="uk-UA" sz="3600" b="1" dirty="0" smtClean="0"/>
              <a:t>очікувані </a:t>
            </a:r>
            <a:r>
              <a:rPr lang="uk-UA" sz="3600" b="1" dirty="0"/>
              <a:t>результати навчально-пізнавальної діяльності </a:t>
            </a:r>
            <a:r>
              <a:rPr lang="uk-UA" sz="3600" b="1" dirty="0" smtClean="0"/>
              <a:t>учнів </a:t>
            </a:r>
            <a:r>
              <a:rPr lang="uk-UA" sz="3600" dirty="0" smtClean="0"/>
              <a:t>з першої колонки таблиці навчальної програми.</a:t>
            </a:r>
          </a:p>
          <a:p>
            <a:r>
              <a:rPr lang="uk-UA" sz="3600" dirty="0" smtClean="0"/>
              <a:t>Необхідно очікування розподілити між усіма проектами.</a:t>
            </a:r>
          </a:p>
          <a:p>
            <a:r>
              <a:rPr lang="uk-UA" sz="3600" dirty="0" smtClean="0"/>
              <a:t>Деякі очікування можуть повторюватися з метою закріплення.</a:t>
            </a:r>
            <a:endParaRPr lang="uk-UA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2" y="828675"/>
            <a:ext cx="7800975" cy="6029325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718458" y="1208314"/>
            <a:ext cx="3810000" cy="5649686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46" y="1226885"/>
            <a:ext cx="9144000" cy="52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76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1071</Words>
  <Application>Microsoft Office PowerPoint</Application>
  <PresentationFormat>Экран (4:3)</PresentationFormat>
  <Paragraphs>234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Навчальна програма з трудового навчання 2017</vt:lpstr>
      <vt:lpstr>Алгоритм роботи учителя</vt:lpstr>
      <vt:lpstr>Матриця</vt:lpstr>
      <vt:lpstr>Матриця. Варіант 2</vt:lpstr>
      <vt:lpstr>Вибір проектів</vt:lpstr>
      <vt:lpstr>Вибір проектів для 5-го класу</vt:lpstr>
      <vt:lpstr>Вибір технологій</vt:lpstr>
      <vt:lpstr>Особливості вибору технологій</vt:lpstr>
      <vt:lpstr>Планування очікувань</vt:lpstr>
      <vt:lpstr>Зразки трансформування очікувань в теми та питання до уроку </vt:lpstr>
      <vt:lpstr>Уточнення годин та остаточний розподіл годин</vt:lpstr>
      <vt:lpstr>Вигляд календарного плану</vt:lpstr>
      <vt:lpstr>Календарне планування на семестр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Навчальна програма з трудового навчання 2017</dc:title>
  <dc:creator>Админ</dc:creator>
  <cp:lastModifiedBy>Виктор</cp:lastModifiedBy>
  <cp:revision>52</cp:revision>
  <dcterms:created xsi:type="dcterms:W3CDTF">2017-04-22T16:27:48Z</dcterms:created>
  <dcterms:modified xsi:type="dcterms:W3CDTF">2017-04-27T06:22:03Z</dcterms:modified>
</cp:coreProperties>
</file>